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Noto Sans Symbols" pitchFamily="2" charset="0"/>
      <p:regular r:id="rId22"/>
      <p:bold r:id="rId23"/>
    </p:embeddedFont>
    <p:embeddedFont>
      <p:font typeface="Public Sans"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unVylxb8U6JvLrUAB0SdHUCZC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21411af2df5_1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7" name="Google Shape;1887;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1411af2df5_1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3" name="Google Shape;1893;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1411af2df5_1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9" name="Google Shape;1899;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4" name="Google Shape;1904;g21411af2df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21411af2df5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1" name="Google Shape;1881;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7"/>
        <p:cNvGrpSpPr/>
        <p:nvPr/>
      </p:nvGrpSpPr>
      <p:grpSpPr>
        <a:xfrm>
          <a:off x="0" y="0"/>
          <a:ext cx="0" cy="0"/>
          <a:chOff x="0" y="0"/>
          <a:chExt cx="0" cy="0"/>
        </a:xfrm>
      </p:grpSpPr>
      <p:pic>
        <p:nvPicPr>
          <p:cNvPr id="18" name="Google Shape;1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19" name="Google Shape;1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0" name="Google Shape;2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 name="Google Shape;2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22" name="Google Shape;2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 name="Google Shape;2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25"/>
        <p:cNvGrpSpPr/>
        <p:nvPr/>
      </p:nvGrpSpPr>
      <p:grpSpPr>
        <a:xfrm>
          <a:off x="0" y="0"/>
          <a:ext cx="0" cy="0"/>
          <a:chOff x="0" y="0"/>
          <a:chExt cx="0" cy="0"/>
        </a:xfrm>
      </p:grpSpPr>
      <p:pic>
        <p:nvPicPr>
          <p:cNvPr id="26" name="Google Shape;2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7" name="Google Shape;2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28"/>
        <p:cNvGrpSpPr/>
        <p:nvPr/>
      </p:nvGrpSpPr>
      <p:grpSpPr>
        <a:xfrm>
          <a:off x="0" y="0"/>
          <a:ext cx="0" cy="0"/>
          <a:chOff x="0" y="0"/>
          <a:chExt cx="0" cy="0"/>
        </a:xfrm>
      </p:grpSpPr>
      <p:pic>
        <p:nvPicPr>
          <p:cNvPr id="29" name="Google Shape;29;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30" name="Google Shape;30;p216"/>
          <p:cNvGrpSpPr/>
          <p:nvPr/>
        </p:nvGrpSpPr>
        <p:grpSpPr>
          <a:xfrm>
            <a:off x="270520" y="225967"/>
            <a:ext cx="175260" cy="2964623"/>
            <a:chOff x="270520" y="1140367"/>
            <a:chExt cx="175260" cy="2964623"/>
          </a:xfrm>
        </p:grpSpPr>
        <p:grpSp>
          <p:nvGrpSpPr>
            <p:cNvPr id="31" name="Google Shape;31;p216"/>
            <p:cNvGrpSpPr/>
            <p:nvPr/>
          </p:nvGrpSpPr>
          <p:grpSpPr>
            <a:xfrm>
              <a:off x="270520" y="2780648"/>
              <a:ext cx="175260" cy="1324342"/>
              <a:chOff x="129115" y="2837210"/>
              <a:chExt cx="175260" cy="1324342"/>
            </a:xfrm>
          </p:grpSpPr>
          <p:sp>
            <p:nvSpPr>
              <p:cNvPr id="32" name="Google Shape;32;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3" name="Google Shape;33;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34" name="Google Shape;34;p216"/>
            <p:cNvGrpSpPr/>
            <p:nvPr/>
          </p:nvGrpSpPr>
          <p:grpSpPr>
            <a:xfrm>
              <a:off x="270520" y="1140367"/>
              <a:ext cx="175260" cy="1310953"/>
              <a:chOff x="129115" y="1196929"/>
              <a:chExt cx="175260" cy="1310953"/>
            </a:xfrm>
          </p:grpSpPr>
          <p:cxnSp>
            <p:nvCxnSpPr>
              <p:cNvPr id="35" name="Google Shape;35;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36" name="Google Shape;36;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37" name="Google Shape;37;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38" name="Google Shape;38;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-1</a:t>
            </a:r>
            <a:endParaRPr sz="1400" b="0" i="0" u="none" strike="noStrike" cap="none">
              <a:solidFill>
                <a:srgbClr val="000000"/>
              </a:solidFill>
              <a:latin typeface="Arial"/>
              <a:ea typeface="Arial"/>
              <a:cs typeface="Arial"/>
              <a:sym typeface="Arial"/>
            </a:endParaRPr>
          </a:p>
        </p:txBody>
      </p:sp>
      <p:sp>
        <p:nvSpPr>
          <p:cNvPr id="39" name="Google Shape;39;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7" cy="2133815"/>
            <a:chOff x="822793" y="1506938"/>
            <a:chExt cx="7494347"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7" cy="2133815"/>
            <a:chOff x="822793" y="1506938"/>
            <a:chExt cx="7494347"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7" cy="2133815"/>
            <a:chOff x="822793" y="1506938"/>
            <a:chExt cx="7494347"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SOCIAL MEDIA WEBAPP</a:t>
            </a:r>
            <a:endParaRPr/>
          </a:p>
          <a:p>
            <a:pPr marL="0" lvl="0" indent="0" algn="l" rtl="0">
              <a:lnSpc>
                <a:spcPct val="100000"/>
              </a:lnSpc>
              <a:spcBef>
                <a:spcPts val="0"/>
              </a:spcBef>
              <a:spcAft>
                <a:spcPts val="0"/>
              </a:spcAft>
              <a:buSzPts val="1400"/>
              <a:buNone/>
            </a:pPr>
            <a:r>
              <a:rPr lang="en-US"/>
              <a:t>Task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0" name="Google Shape;1890;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a:t>Scheduling and Estimates:</a:t>
            </a:r>
            <a:endParaRPr sz="1300"/>
          </a:p>
          <a:p>
            <a:pPr marL="0" lvl="0" indent="0" algn="l" rtl="0">
              <a:lnSpc>
                <a:spcPct val="115000"/>
              </a:lnSpc>
              <a:spcBef>
                <a:spcPts val="1200"/>
              </a:spcBef>
              <a:spcAft>
                <a:spcPts val="0"/>
              </a:spcAft>
              <a:buSzPts val="1400"/>
              <a:buNone/>
            </a:pPr>
            <a:r>
              <a:rPr lang="en-US" sz="1300"/>
              <a:t>The following is the estimated timeline for the development of the social media web application:</a:t>
            </a:r>
            <a:endParaRPr sz="1300"/>
          </a:p>
          <a:p>
            <a:pPr marL="457200" lvl="0" indent="0" algn="l" rtl="0">
              <a:lnSpc>
                <a:spcPct val="115000"/>
              </a:lnSpc>
              <a:spcBef>
                <a:spcPts val="1200"/>
              </a:spcBef>
              <a:spcAft>
                <a:spcPts val="0"/>
              </a:spcAft>
              <a:buSzPts val="1400"/>
              <a:buNone/>
            </a:pPr>
            <a:r>
              <a:rPr lang="en-US" sz="1500">
                <a:solidFill>
                  <a:schemeClr val="lt1"/>
                </a:solidFill>
                <a:latin typeface="Arial"/>
                <a:ea typeface="Arial"/>
                <a:cs typeface="Arial"/>
                <a:sym typeface="Arial"/>
              </a:rPr>
              <a:t>1.</a:t>
            </a:r>
            <a:r>
              <a:rPr lang="en-US" sz="1500" b="0" i="0">
                <a:solidFill>
                  <a:schemeClr val="lt1"/>
                </a:solidFill>
                <a:latin typeface="Arial"/>
                <a:ea typeface="Arial"/>
                <a:cs typeface="Arial"/>
                <a:sym typeface="Arial"/>
              </a:rPr>
              <a:t>Requirements gathering and analysis (2 weeks).</a:t>
            </a:r>
            <a:endParaRPr/>
          </a:p>
          <a:p>
            <a:pPr marL="457200" lvl="0" indent="0" algn="l" rtl="0">
              <a:lnSpc>
                <a:spcPct val="115000"/>
              </a:lnSpc>
              <a:spcBef>
                <a:spcPts val="1200"/>
              </a:spcBef>
              <a:spcAft>
                <a:spcPts val="0"/>
              </a:spcAft>
              <a:buSzPts val="1400"/>
              <a:buNone/>
            </a:pPr>
            <a:r>
              <a:rPr lang="en-US" sz="1300"/>
              <a:t>2.</a:t>
            </a:r>
            <a:r>
              <a:rPr lang="en-US" sz="1600" b="0" i="0">
                <a:solidFill>
                  <a:srgbClr val="D1D5DB"/>
                </a:solidFill>
                <a:latin typeface="Arial"/>
                <a:ea typeface="Arial"/>
                <a:cs typeface="Arial"/>
                <a:sym typeface="Arial"/>
              </a:rPr>
              <a:t> </a:t>
            </a:r>
            <a:r>
              <a:rPr lang="en-US" sz="1500" b="0" i="0">
                <a:solidFill>
                  <a:schemeClr val="lt1"/>
                </a:solidFill>
                <a:latin typeface="Arial"/>
                <a:ea typeface="Arial"/>
                <a:cs typeface="Arial"/>
                <a:sym typeface="Arial"/>
              </a:rPr>
              <a:t>Design and architecture (4 weeks).</a:t>
            </a:r>
            <a:endParaRPr sz="1500">
              <a:solidFill>
                <a:schemeClr val="lt1"/>
              </a:solidFill>
            </a:endParaRPr>
          </a:p>
          <a:p>
            <a:pPr marL="457200" lvl="0" indent="0" algn="l" rtl="0">
              <a:lnSpc>
                <a:spcPct val="115000"/>
              </a:lnSpc>
              <a:spcBef>
                <a:spcPts val="1200"/>
              </a:spcBef>
              <a:spcAft>
                <a:spcPts val="0"/>
              </a:spcAft>
              <a:buSzPts val="1400"/>
              <a:buNone/>
            </a:pPr>
            <a:r>
              <a:rPr lang="en-US" sz="1500">
                <a:solidFill>
                  <a:schemeClr val="lt1"/>
                </a:solidFill>
              </a:rPr>
              <a:t>3.</a:t>
            </a:r>
            <a:r>
              <a:rPr lang="en-US" sz="1500" b="0" i="0">
                <a:solidFill>
                  <a:schemeClr val="lt1"/>
                </a:solidFill>
                <a:latin typeface="Arial"/>
                <a:ea typeface="Arial"/>
                <a:cs typeface="Arial"/>
                <a:sym typeface="Arial"/>
              </a:rPr>
              <a:t> Development (16 weeks).</a:t>
            </a:r>
            <a:endParaRPr/>
          </a:p>
          <a:p>
            <a:pPr marL="457200" lvl="0" indent="0" algn="l" rtl="0">
              <a:lnSpc>
                <a:spcPct val="115000"/>
              </a:lnSpc>
              <a:spcBef>
                <a:spcPts val="1200"/>
              </a:spcBef>
              <a:spcAft>
                <a:spcPts val="0"/>
              </a:spcAft>
              <a:buSzPts val="1400"/>
              <a:buNone/>
            </a:pPr>
            <a:r>
              <a:rPr lang="en-US" sz="1500">
                <a:solidFill>
                  <a:schemeClr val="lt1"/>
                </a:solidFill>
              </a:rPr>
              <a:t>4.</a:t>
            </a:r>
            <a:r>
              <a:rPr lang="en-US" sz="1500" b="0" i="0">
                <a:solidFill>
                  <a:schemeClr val="lt1"/>
                </a:solidFill>
                <a:latin typeface="Arial"/>
                <a:ea typeface="Arial"/>
                <a:cs typeface="Arial"/>
                <a:sym typeface="Arial"/>
              </a:rPr>
              <a:t> Testing (4 weeks).</a:t>
            </a:r>
            <a:endParaRPr/>
          </a:p>
          <a:p>
            <a:pPr marL="457200" lvl="0" indent="0" algn="l" rtl="0">
              <a:lnSpc>
                <a:spcPct val="115000"/>
              </a:lnSpc>
              <a:spcBef>
                <a:spcPts val="1200"/>
              </a:spcBef>
              <a:spcAft>
                <a:spcPts val="0"/>
              </a:spcAft>
              <a:buSzPts val="1400"/>
              <a:buNone/>
            </a:pPr>
            <a:r>
              <a:rPr lang="en-US" sz="1500">
                <a:solidFill>
                  <a:schemeClr val="lt1"/>
                </a:solidFill>
                <a:latin typeface="Arial"/>
                <a:ea typeface="Arial"/>
                <a:cs typeface="Arial"/>
                <a:sym typeface="Arial"/>
              </a:rPr>
              <a:t>5.</a:t>
            </a:r>
            <a:r>
              <a:rPr lang="en-US" sz="1500" b="0" i="0">
                <a:solidFill>
                  <a:schemeClr val="lt1"/>
                </a:solidFill>
                <a:latin typeface="Arial"/>
                <a:ea typeface="Arial"/>
                <a:cs typeface="Arial"/>
                <a:sym typeface="Arial"/>
              </a:rPr>
              <a:t> Deployment and maintenance (2 weeks).</a:t>
            </a:r>
            <a:endParaRPr/>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6" name="Google Shape;1896;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a:t>Technical Process:</a:t>
            </a:r>
            <a:endParaRPr sz="1300"/>
          </a:p>
          <a:p>
            <a:pPr marL="0" lvl="0" indent="0" algn="l" rtl="0">
              <a:lnSpc>
                <a:spcPct val="115000"/>
              </a:lnSpc>
              <a:spcBef>
                <a:spcPts val="1200"/>
              </a:spcBef>
              <a:spcAft>
                <a:spcPts val="0"/>
              </a:spcAft>
              <a:buSzPts val="1400"/>
              <a:buNone/>
            </a:pPr>
            <a:r>
              <a:rPr lang="en-US" sz="1300"/>
              <a:t> The following is the technical process for the development of the social media web application:</a:t>
            </a:r>
            <a:endParaRPr sz="1300"/>
          </a:p>
          <a:p>
            <a:pPr marL="457200" lvl="0" indent="-298450" algn="l" rtl="0">
              <a:lnSpc>
                <a:spcPct val="115000"/>
              </a:lnSpc>
              <a:spcBef>
                <a:spcPts val="1200"/>
              </a:spcBef>
              <a:spcAft>
                <a:spcPts val="0"/>
              </a:spcAft>
              <a:buClr>
                <a:schemeClr val="dk1"/>
              </a:buClr>
              <a:buSzPts val="1100"/>
              <a:buFont typeface="Arial"/>
              <a:buChar char="●"/>
            </a:pPr>
            <a:r>
              <a:rPr lang="en-US" sz="1300"/>
              <a:t>Requirements gathering and analysis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Design and prototyping</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Implementation</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Testing and debugging</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Deployment and maintenance</a:t>
            </a:r>
            <a:endParaRPr sz="1300"/>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r>
              <a:rPr lang="en-US" sz="1300"/>
              <a:t>Evaluation Metric:</a:t>
            </a:r>
            <a:endParaRPr sz="1300"/>
          </a:p>
          <a:p>
            <a:pPr marL="0" lvl="0" indent="0" algn="l" rtl="0">
              <a:lnSpc>
                <a:spcPct val="115000"/>
              </a:lnSpc>
              <a:spcBef>
                <a:spcPts val="1200"/>
              </a:spcBef>
              <a:spcAft>
                <a:spcPts val="0"/>
              </a:spcAft>
              <a:buSzPts val="1400"/>
              <a:buNone/>
            </a:pPr>
            <a:r>
              <a:rPr lang="en-US" sz="1300"/>
              <a:t>100% Completion of the above tasks</a:t>
            </a:r>
            <a:endParaRPr sz="1300"/>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Github _link</a:t>
            </a:r>
            <a:endParaRPr/>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85000" lnSpcReduction="10000"/>
          </a:bodyPr>
          <a:lstStyle/>
          <a:p>
            <a:pPr marL="0" lvl="0" indent="0" algn="ctr" rtl="0">
              <a:lnSpc>
                <a:spcPct val="100000"/>
              </a:lnSpc>
              <a:spcBef>
                <a:spcPts val="0"/>
              </a:spcBef>
              <a:spcAft>
                <a:spcPts val="0"/>
              </a:spcAft>
              <a:buClr>
                <a:srgbClr val="BD8738"/>
              </a:buClr>
              <a:buSzPts val="2162"/>
              <a:buNone/>
            </a:pPr>
            <a:r>
              <a:rPr lang="en-US" dirty="0">
                <a:latin typeface="Ostrich Sans" panose="020B0604020202020204" pitchFamily="50" charset="0"/>
              </a:rPr>
              <a:t>https://github.com/Dhanush1412/NM_FULLSTACKDEVELOPMENT</a:t>
            </a:r>
            <a:endParaRPr dirty="0">
              <a:latin typeface="Ostrich Sans" panose="020B0604020202020204" pitchFamily="50"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919" name="Google Shape;1919;p213"/>
          <p:cNvSpPr txBox="1"/>
          <p:nvPr/>
        </p:nvSpPr>
        <p:spPr>
          <a:xfrm>
            <a:off x="83225" y="3666203"/>
            <a:ext cx="28794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1B5295"/>
                </a:solidFill>
                <a:latin typeface="Arial"/>
                <a:ea typeface="Arial"/>
                <a:cs typeface="Arial"/>
                <a:sym typeface="Arial"/>
              </a:rPr>
              <a:t>By:</a:t>
            </a:r>
            <a:endParaRPr sz="1400" b="0" i="0" u="none" strike="noStrike" cap="none" dirty="0">
              <a:solidFill>
                <a:srgbClr val="1B529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dirty="0" err="1">
                <a:solidFill>
                  <a:srgbClr val="1B5295"/>
                </a:solidFill>
              </a:rPr>
              <a:t>Doron.N.C.Daniel</a:t>
            </a:r>
            <a:endParaRPr dirty="0">
              <a:solidFill>
                <a:srgbClr val="1B5295"/>
              </a:solidFill>
            </a:endParaRPr>
          </a:p>
          <a:p>
            <a:pPr marL="0" marR="0" lvl="0" indent="0" algn="l" rtl="0">
              <a:lnSpc>
                <a:spcPct val="100000"/>
              </a:lnSpc>
              <a:spcBef>
                <a:spcPts val="0"/>
              </a:spcBef>
              <a:spcAft>
                <a:spcPts val="0"/>
              </a:spcAft>
              <a:buClr>
                <a:srgbClr val="000000"/>
              </a:buClr>
              <a:buSzPts val="1400"/>
              <a:buFont typeface="Arial"/>
              <a:buNone/>
            </a:pPr>
            <a:r>
              <a:rPr lang="en-US" dirty="0">
                <a:solidFill>
                  <a:srgbClr val="1B5295"/>
                </a:solidFill>
              </a:rPr>
              <a:t>Ahamed </a:t>
            </a:r>
            <a:r>
              <a:rPr lang="en-US" dirty="0" err="1">
                <a:solidFill>
                  <a:srgbClr val="1B5295"/>
                </a:solidFill>
              </a:rPr>
              <a:t>Akshan.S</a:t>
            </a:r>
            <a:endParaRPr dirty="0">
              <a:solidFill>
                <a:srgbClr val="1B5295"/>
              </a:solidFill>
            </a:endParaRPr>
          </a:p>
          <a:p>
            <a:pPr marL="0" marR="0" lvl="0" indent="0" algn="l" rtl="0">
              <a:lnSpc>
                <a:spcPct val="100000"/>
              </a:lnSpc>
              <a:spcBef>
                <a:spcPts val="0"/>
              </a:spcBef>
              <a:spcAft>
                <a:spcPts val="0"/>
              </a:spcAft>
              <a:buClr>
                <a:srgbClr val="000000"/>
              </a:buClr>
              <a:buSzPts val="1400"/>
              <a:buFont typeface="Arial"/>
              <a:buNone/>
            </a:pPr>
            <a:r>
              <a:rPr lang="en-US" dirty="0" err="1">
                <a:solidFill>
                  <a:srgbClr val="1B5295"/>
                </a:solidFill>
              </a:rPr>
              <a:t>Dhatchana.H</a:t>
            </a:r>
            <a:endParaRPr lang="en-US" dirty="0">
              <a:solidFill>
                <a:srgbClr val="1B5295"/>
              </a:solidFill>
            </a:endParaRPr>
          </a:p>
          <a:p>
            <a:pPr marL="0" marR="0" lvl="0" indent="0" algn="l" rtl="0">
              <a:lnSpc>
                <a:spcPct val="100000"/>
              </a:lnSpc>
              <a:spcBef>
                <a:spcPts val="0"/>
              </a:spcBef>
              <a:spcAft>
                <a:spcPts val="0"/>
              </a:spcAft>
              <a:buClr>
                <a:srgbClr val="000000"/>
              </a:buClr>
              <a:buSzPts val="1400"/>
              <a:buFont typeface="Arial"/>
              <a:buNone/>
            </a:pPr>
            <a:r>
              <a:rPr lang="en-US" dirty="0">
                <a:solidFill>
                  <a:srgbClr val="1B5295"/>
                </a:solidFill>
              </a:rPr>
              <a:t>Bernard Alan </a:t>
            </a:r>
            <a:r>
              <a:rPr lang="en-US" dirty="0" err="1">
                <a:solidFill>
                  <a:srgbClr val="1B5295"/>
                </a:solidFill>
              </a:rPr>
              <a:t>Raj.P</a:t>
            </a:r>
            <a:endParaRPr lang="en-US" dirty="0">
              <a:solidFill>
                <a:srgbClr val="1B5295"/>
              </a:solidFill>
            </a:endParaRPr>
          </a:p>
          <a:p>
            <a:pPr marL="0" marR="0" lvl="0" indent="0" algn="l" rtl="0">
              <a:lnSpc>
                <a:spcPct val="100000"/>
              </a:lnSpc>
              <a:spcBef>
                <a:spcPts val="0"/>
              </a:spcBef>
              <a:spcAft>
                <a:spcPts val="0"/>
              </a:spcAft>
              <a:buClr>
                <a:srgbClr val="000000"/>
              </a:buClr>
              <a:buSzPts val="1400"/>
              <a:buFont typeface="Arial"/>
              <a:buNone/>
            </a:pPr>
            <a:r>
              <a:rPr lang="en-US" dirty="0" err="1">
                <a:solidFill>
                  <a:srgbClr val="1B5295"/>
                </a:solidFill>
              </a:rPr>
              <a:t>Dhanush.S</a:t>
            </a:r>
            <a:endParaRPr dirty="0">
              <a:solidFill>
                <a:srgbClr val="1B529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139700" lvl="0" indent="0" algn="l" rtl="0">
              <a:lnSpc>
                <a:spcPct val="100000"/>
              </a:lnSpc>
              <a:spcBef>
                <a:spcPts val="0"/>
              </a:spcBef>
              <a:spcAft>
                <a:spcPts val="0"/>
              </a:spcAft>
              <a:buSzPts val="1400"/>
              <a:buNone/>
            </a:pPr>
            <a:r>
              <a:rPr lang="en-US" sz="1500" b="1" i="0">
                <a:solidFill>
                  <a:schemeClr val="lt1"/>
                </a:solidFill>
                <a:latin typeface="Arial"/>
                <a:ea typeface="Arial"/>
                <a:cs typeface="Arial"/>
                <a:sym typeface="Arial"/>
              </a:rPr>
              <a:t>Introduction:</a:t>
            </a:r>
            <a:endParaRPr/>
          </a:p>
          <a:p>
            <a:pPr marL="139700" lvl="0" indent="0" algn="l" rtl="0">
              <a:lnSpc>
                <a:spcPct val="100000"/>
              </a:lnSpc>
              <a:spcBef>
                <a:spcPts val="0"/>
              </a:spcBef>
              <a:spcAft>
                <a:spcPts val="0"/>
              </a:spcAft>
              <a:buSzPts val="1400"/>
              <a:buNone/>
            </a:pPr>
            <a:endParaRPr sz="1500" b="1"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The purpose of this Software Requirement Specification (SRS) is to define the functional and non-functional requirements for a social media web application. The application will provide a platform for users to connect, share content, and communicate with each other. The SRS will provide a detailed description of the requirements to help the development team to design, develop, test, and maintain the application.</a:t>
            </a:r>
            <a:endParaRPr/>
          </a:p>
          <a:p>
            <a:pPr marL="139700" lvl="0" indent="0" algn="l" rtl="0">
              <a:lnSpc>
                <a:spcPct val="100000"/>
              </a:lnSpc>
              <a:spcBef>
                <a:spcPts val="0"/>
              </a:spcBef>
              <a:spcAft>
                <a:spcPts val="0"/>
              </a:spcAft>
              <a:buSzPts val="1400"/>
              <a:buNone/>
            </a:pPr>
            <a:br>
              <a:rPr lang="en-US" sz="1600" b="0" i="0">
                <a:solidFill>
                  <a:schemeClr val="lt1"/>
                </a:solidFill>
                <a:latin typeface="Arial"/>
                <a:ea typeface="Arial"/>
                <a:cs typeface="Arial"/>
                <a:sym typeface="Arial"/>
              </a:rPr>
            </a:br>
            <a:endParaRPr sz="1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00" y="1295649"/>
            <a:ext cx="4548600" cy="333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Font typeface="Arial"/>
              <a:buAutoNum type="arabicPeriod"/>
            </a:pPr>
            <a:r>
              <a:rPr lang="en-US" sz="1500" b="0" i="0">
                <a:solidFill>
                  <a:schemeClr val="lt1"/>
                </a:solidFill>
                <a:latin typeface="Arial"/>
                <a:ea typeface="Arial"/>
                <a:cs typeface="Arial"/>
                <a:sym typeface="Arial"/>
              </a:rPr>
              <a:t>Functional Requirements:</a:t>
            </a:r>
            <a:endParaRPr/>
          </a:p>
          <a:p>
            <a:pPr marL="457200" lvl="0" indent="-228600" algn="l" rtl="0">
              <a:lnSpc>
                <a:spcPct val="100000"/>
              </a:lnSpc>
              <a:spcBef>
                <a:spcPts val="0"/>
              </a:spcBef>
              <a:spcAft>
                <a:spcPts val="0"/>
              </a:spcAft>
              <a:buSzPts val="1400"/>
              <a:buFont typeface="Arial"/>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1.1 User Management: The application should allow users to create an account and manage their profile. Users should be able to log in, log out, and reset their password. Users should be able to edit their profile information and upload a profile picture.</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1.2 Content Sharing: The application should allow users to create and share content, such as text, images, and videos. Users should be able to create posts, upload images and videos, and comment on other users' posts. </a:t>
            </a:r>
            <a:endParaRPr sz="13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1.3 Newsfeed: The application should have a newsfeed that displays posts from users and pages that the user follows. </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1.4 Messaging: The application should allow users to send private messages to other users. Users should be able to create group chats and send direct messages.</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1.5 Notifications: The application should send notifications to users when they receive a new message, a new follower, or when someone comments on their posts.</a:t>
            </a:r>
            <a:endParaRPr/>
          </a:p>
          <a:p>
            <a:pPr marL="0" lvl="0" indent="0" algn="l" rtl="0">
              <a:lnSpc>
                <a:spcPct val="100000"/>
              </a:lnSpc>
              <a:spcBef>
                <a:spcPts val="0"/>
              </a:spcBef>
              <a:spcAft>
                <a:spcPts val="0"/>
              </a:spcAft>
              <a:buSzPts val="1400"/>
              <a:buNone/>
            </a:pP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Font typeface="Arial"/>
              <a:buAutoNum type="arabicPeriod" startAt="2"/>
            </a:pPr>
            <a:r>
              <a:rPr lang="en-US" sz="1500" b="0" i="0">
                <a:solidFill>
                  <a:schemeClr val="lt1"/>
                </a:solidFill>
                <a:latin typeface="Arial"/>
                <a:ea typeface="Arial"/>
                <a:cs typeface="Arial"/>
                <a:sym typeface="Arial"/>
              </a:rPr>
              <a:t>Non-functional Requirements:</a:t>
            </a:r>
            <a:endParaRPr/>
          </a:p>
          <a:p>
            <a:pPr marL="139700" lvl="0" indent="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2.1 Performance: The application should be able to handle a large number of users and provide a fast response time. The application should be able to handle concurrent user requests and scale according to the load.</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2.2 Security: The application should have robust security measures to protect user data and prevent unauthorized access. The application should use encryption to secure user data and implement measures to prevent hacking and other security breaches.</a:t>
            </a:r>
            <a:endParaRPr/>
          </a:p>
          <a:p>
            <a:pPr marL="0" lvl="0" indent="0" algn="l" rtl="0">
              <a:lnSpc>
                <a:spcPct val="100000"/>
              </a:lnSpc>
              <a:spcBef>
                <a:spcPts val="0"/>
              </a:spcBef>
              <a:spcAft>
                <a:spcPts val="0"/>
              </a:spcAft>
              <a:buSzPts val="1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2.3 Usability: The application should have a user-friendly interface that is easy to navigate. The application should have clear instructions and provide feedback to users.</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2.4 Compatibility: The application should be compatible with different browsers and devices. The application should be responsive and work on mobile devices.</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2.5 Reliability: The application should be reliable and available at all times. The application should have a backup and recovery plan in case of system failures.</a:t>
            </a:r>
            <a:endParaRPr/>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Font typeface="Arial"/>
              <a:buAutoNum type="arabicPeriod" startAt="3"/>
            </a:pPr>
            <a:r>
              <a:rPr lang="en-US" sz="1500" b="0" i="0">
                <a:solidFill>
                  <a:schemeClr val="lt1"/>
                </a:solidFill>
                <a:latin typeface="Arial"/>
                <a:ea typeface="Arial"/>
                <a:cs typeface="Arial"/>
                <a:sym typeface="Arial"/>
              </a:rPr>
              <a:t>Technology Stack:</a:t>
            </a:r>
            <a:endParaRPr/>
          </a:p>
          <a:p>
            <a:pPr marL="457200" lvl="0" indent="-228600" algn="l" rtl="0">
              <a:lnSpc>
                <a:spcPct val="100000"/>
              </a:lnSpc>
              <a:spcBef>
                <a:spcPts val="0"/>
              </a:spcBef>
              <a:spcAft>
                <a:spcPts val="0"/>
              </a:spcAft>
              <a:buSzPts val="1400"/>
              <a:buFont typeface="Arial"/>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3.1 Front-end: The application should be built using HTML, CSS, and JavaScript. The front-end should use a modern web framework such as React or Angular.</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3.2 Back-end: The application should use a server-side programming language such as Python or Ruby. The application should use a modern web framework such as Django or Ruby on Rails</a:t>
            </a:r>
            <a:r>
              <a:rPr lang="en-US" sz="1500" b="0" i="0">
                <a:solidFill>
                  <a:srgbClr val="D1D5DB"/>
                </a:solidFill>
                <a:latin typeface="Arial"/>
                <a:ea typeface="Arial"/>
                <a:cs typeface="Arial"/>
                <a:sym typeface="Arial"/>
              </a:rPr>
              <a:t>.</a:t>
            </a:r>
            <a:endParaRPr/>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
        <p:nvSpPr>
          <p:cNvPr id="1878" name="Google Shape;1878;g21411af2df5_1_34"/>
          <p:cNvSpPr txBox="1"/>
          <p:nvPr/>
        </p:nvSpPr>
        <p:spPr>
          <a:xfrm>
            <a:off x="144696" y="1474776"/>
            <a:ext cx="4572000" cy="30931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4.Constraints</a:t>
            </a:r>
            <a:endParaRPr/>
          </a:p>
          <a:p>
            <a:pPr marL="0" marR="0" lvl="0" indent="0" algn="l" rtl="0">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4.1 Technology Stack</a:t>
            </a:r>
            <a:endParaRPr/>
          </a:p>
          <a:p>
            <a:pPr marL="0" marR="0" lvl="0" indent="-952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The web application should be built using the following technology stack:</a:t>
            </a:r>
            <a:endParaRPr/>
          </a:p>
          <a:p>
            <a:pPr marL="742950" marR="0" lvl="1" indent="-2857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Frontend: ReactJS</a:t>
            </a:r>
            <a:endParaRPr/>
          </a:p>
          <a:p>
            <a:pPr marL="742950" marR="0" lvl="1" indent="-2857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Backend: Node.js</a:t>
            </a:r>
            <a:endParaRPr/>
          </a:p>
          <a:p>
            <a:pPr marL="742950" marR="0" lvl="1" indent="-2857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Database: MongoDB</a:t>
            </a:r>
            <a:endParaRPr/>
          </a:p>
          <a:p>
            <a:pPr marL="742950" marR="0" lvl="1" indent="-19050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4.2 User Interface</a:t>
            </a:r>
            <a:endParaRPr/>
          </a:p>
          <a:p>
            <a:pPr marL="0" marR="0" lvl="0" indent="-952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The web application should be designed to be user-friendly and intuitive, with a modern and clean interface.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4" name="Google Shape;1884;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a:t>Risk Mitigation:</a:t>
            </a:r>
            <a:endParaRPr sz="1300"/>
          </a:p>
          <a:p>
            <a:pPr marL="457200" lvl="0" indent="-317500" algn="l" rtl="0">
              <a:lnSpc>
                <a:spcPct val="100000"/>
              </a:lnSpc>
              <a:spcBef>
                <a:spcPts val="0"/>
              </a:spcBef>
              <a:spcAft>
                <a:spcPts val="0"/>
              </a:spcAft>
              <a:buSzPts val="1400"/>
              <a:buFont typeface="Arial"/>
              <a:buAutoNum type="arabicPeriod"/>
            </a:pPr>
            <a:r>
              <a:rPr lang="en-US" sz="1300">
                <a:solidFill>
                  <a:schemeClr val="lt1"/>
                </a:solidFill>
              </a:rPr>
              <a:t> </a:t>
            </a:r>
            <a:r>
              <a:rPr lang="en-US" sz="1600" b="0" i="0">
                <a:solidFill>
                  <a:schemeClr val="lt1"/>
                </a:solidFill>
                <a:latin typeface="Arial"/>
                <a:ea typeface="Arial"/>
                <a:cs typeface="Arial"/>
                <a:sym typeface="Arial"/>
              </a:rPr>
              <a:t>Security Risks:</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Implementing a multi-factor authentication process to reduce the risk of unauthorized access to user accounts.</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Performing regular security audits and vulnerability assessments to identify and fix potential security issues.</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Implementing data encryption at rest and in transit to protect user data.</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Providing users with the ability to report suspicious or malicious behavior</a:t>
            </a:r>
            <a:r>
              <a:rPr lang="en-US" sz="1600" b="0" i="0">
                <a:solidFill>
                  <a:srgbClr val="D1D5DB"/>
                </a:solidFill>
                <a:latin typeface="Arial"/>
                <a:ea typeface="Arial"/>
                <a:cs typeface="Arial"/>
                <a:sym typeface="Arial"/>
              </a:rPr>
              <a:t>.</a:t>
            </a:r>
            <a:endParaRPr/>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B5295"/>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867</Words>
  <Application>Microsoft Office PowerPoint</Application>
  <PresentationFormat>On-screen Show (16:9)</PresentationFormat>
  <Paragraphs>120</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Noto Sans Symbols</vt:lpstr>
      <vt:lpstr>Ostrich Sans</vt:lpstr>
      <vt:lpstr>Public Sans</vt:lpstr>
      <vt:lpstr>Arial</vt:lpstr>
      <vt:lpstr>Calibri</vt:lpstr>
      <vt:lpstr>Arial</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PowerPoint Presentation</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Doron Daniel</cp:lastModifiedBy>
  <cp:revision>3</cp:revision>
  <dcterms:created xsi:type="dcterms:W3CDTF">2020-08-13T11:21:46Z</dcterms:created>
  <dcterms:modified xsi:type="dcterms:W3CDTF">2023-03-10T06:29:08Z</dcterms:modified>
</cp:coreProperties>
</file>